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84" r:id="rId2"/>
    <p:sldId id="264" r:id="rId3"/>
    <p:sldId id="296" r:id="rId4"/>
    <p:sldId id="282" r:id="rId5"/>
    <p:sldId id="280" r:id="rId6"/>
    <p:sldId id="292" r:id="rId7"/>
    <p:sldId id="293" r:id="rId8"/>
    <p:sldId id="291" r:id="rId9"/>
    <p:sldId id="289" r:id="rId10"/>
    <p:sldId id="290" r:id="rId11"/>
    <p:sldId id="297" r:id="rId12"/>
    <p:sldId id="295" r:id="rId13"/>
    <p:sldId id="279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189"/>
    <a:srgbClr val="FF66CC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43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certification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kiro.ru/certification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6093" y="4518213"/>
            <a:ext cx="45719" cy="6596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731" y="3786878"/>
            <a:ext cx="10728960" cy="11078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800" b="1" dirty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 документов к аттестации в целях установления квалификационной категории</a:t>
            </a:r>
            <a:endParaRPr lang="ru-RU" sz="2800" dirty="0">
              <a:solidFill>
                <a:srgbClr val="1381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330286" y="1045514"/>
            <a:ext cx="2319976" cy="2025090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156620" y="2188868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1500" y="1083052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52044" y="1612628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12821" y="1844623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74202" y="1844623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021706" y="824935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434682" y="1437931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6834728" y="2141444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2330286" y="1045514"/>
            <a:ext cx="2319976" cy="2025090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8683193" y="1699614"/>
            <a:ext cx="991520" cy="971441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944466" y="1323974"/>
            <a:ext cx="495760" cy="451169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9851500" y="1206080"/>
            <a:ext cx="832897" cy="686955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12372" y="50014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>
              <a:solidFill>
                <a:srgbClr val="1381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600" dirty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педагогических работников </a:t>
            </a:r>
            <a:endParaRPr lang="ru-RU" sz="1600" dirty="0" smtClean="0">
              <a:solidFill>
                <a:srgbClr val="1381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sz="1600" dirty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ПК </a:t>
            </a:r>
            <a:r>
              <a:rPr lang="ru-RU" sz="1600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</a:t>
            </a:r>
            <a:endParaRPr lang="ru-RU" sz="1600" dirty="0">
              <a:solidFill>
                <a:srgbClr val="1381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89677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56216" y="1037733"/>
            <a:ext cx="11080377" cy="1673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Убедительная просьба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разделители между 7 критериями экспертного заключения. Последовательность документов, вкладываемых в индивидуальную папку (копии дипломов, грамот, благодарностей, скриншоты методических разработок и статей, учебно-методические материалы, справки), должна соответствовать показателям экспертного заключения. На документах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 нужно написать № показателя Экспертного заключения (например: п.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1.1).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57" y="2935968"/>
            <a:ext cx="5114309" cy="3633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8" y="2935968"/>
            <a:ext cx="3833959" cy="360700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753496" y="3463962"/>
            <a:ext cx="3536181" cy="26678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50737" y="3582296"/>
            <a:ext cx="2638940" cy="2259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6532" y="4883972"/>
            <a:ext cx="2783145" cy="23666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06" y="1541694"/>
            <a:ext cx="647252" cy="6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5"/>
          <p:cNvSpPr txBox="1">
            <a:spLocks/>
          </p:cNvSpPr>
          <p:nvPr/>
        </p:nvSpPr>
        <p:spPr>
          <a:xfrm>
            <a:off x="656216" y="1037733"/>
            <a:ext cx="11080377" cy="1307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индивидуальной папке зафиксированы личные профессиональные достижения педагогического работника в образовательной деятельности, результаты обучения, воспитания и развития его учеников, вклад педагогического работника в развитие системы образования.</a:t>
            </a:r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23943" y="2477665"/>
            <a:ext cx="11080377" cy="1965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А4, выравнивание по ширине листа, печать односторонняя, шрифт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14 для основного текста (12 – для таблиц). Папка и собранные в ней материалы должны иметь эстетический вид. Все копии документов, подписи, печати должны быть читаемы. В тексте не допускаются исправления, использование корректирующей жидкости или ленты, добавление информации в рукописном варианте (за исключением подписей руководителя организации, заместителя руководителя, руководителя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метод.объединения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9677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56215" y="4596956"/>
            <a:ext cx="11080377" cy="1307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подписывает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осуществляющей образовательную деятельность,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заверяется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организации. При аттестации руководителя, документы заверяет заместитель руководителя, ставит печать.</a:t>
            </a:r>
            <a:endParaRPr lang="ru-RU" dirty="0"/>
          </a:p>
        </p:txBody>
      </p:sp>
      <p:pic>
        <p:nvPicPr>
          <p:cNvPr id="1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132" y="5680888"/>
            <a:ext cx="647252" cy="6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9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5"/>
          <p:cNvSpPr txBox="1">
            <a:spLocks/>
          </p:cNvSpPr>
          <p:nvPr/>
        </p:nvSpPr>
        <p:spPr>
          <a:xfrm>
            <a:off x="623943" y="1328190"/>
            <a:ext cx="10531737" cy="1307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папку необходимо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выхода приказа министерства образования об установлении квалификационных категорий педагогическим работникам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месяца. 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23944" y="2818504"/>
            <a:ext cx="10531736" cy="1226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выдаются лично аттестуемым, представителям методических служб органов местного самоуправления, либо по доверенности, заверенной руководителем ОО.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8764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56215" y="4596956"/>
            <a:ext cx="10499465" cy="98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 находится на хранении в организации, являющейся местом работы педагогического работника, сроком на 5 лет. </a:t>
            </a:r>
          </a:p>
        </p:txBody>
      </p:sp>
      <p:pic>
        <p:nvPicPr>
          <p:cNvPr id="1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943" y="3712240"/>
            <a:ext cx="647252" cy="6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3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7700" y="1119155"/>
            <a:ext cx="10896600" cy="1292662"/>
          </a:xfrm>
          <a:prstGeom prst="rect">
            <a:avLst/>
          </a:prstGeom>
          <a:ln>
            <a:solidFill>
              <a:srgbClr val="13818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документов предоставляется в  отдел аттестации ГАУ ДПО ПК ИРО лично, либо направляется почтовыми отправлениями в установленные сроки согласно графику приема (размещен на сайте ГАУ ДПО ПК ИРО в разделе «Аттестация»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https://pkiro.ru/certification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97741" y="2732788"/>
            <a:ext cx="7752050" cy="1548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документов, согласно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графику: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Пн., вт., чт.: 9.00 – 16.00. Обед: 12.30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13.30.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пятница – не приемный день.</a:t>
            </a:r>
          </a:p>
        </p:txBody>
      </p:sp>
    </p:spTree>
    <p:extLst>
      <p:ext uri="{BB962C8B-B14F-4D97-AF65-F5344CB8AC3E}">
        <p14:creationId xmlns:p14="http://schemas.microsoft.com/office/powerpoint/2010/main" val="231843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/>
          <p:cNvSpPr txBox="1"/>
          <p:nvPr/>
        </p:nvSpPr>
        <p:spPr>
          <a:xfrm>
            <a:off x="6200775" y="2648809"/>
            <a:ext cx="555010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3463" y="946673"/>
            <a:ext cx="11157414" cy="1247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и информацию вы можете найти на нашем сайте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https://pkiro.ru/certification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1860" y="1358254"/>
            <a:ext cx="666975" cy="6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463" y="2560164"/>
            <a:ext cx="11157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заявления, образец отзыва заявления, список прилагаемых документов к заявлению, образец согласия на обработку персональных данных;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и методическая документация;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заседания аттестационной комиссии, графики аттестуемых;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Информация как подать заявление или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анонсы.</a:t>
            </a:r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8431881-09F6-58EB-B1C7-D200F399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63" y="5255243"/>
            <a:ext cx="11060645" cy="7422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 всегда можете обратиться по тел.: 2 41-43-77 (доб. 2) или написать на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otdelattest@pkiro.ru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439" y="5512049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3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860612" y="1022138"/>
            <a:ext cx="10721615" cy="3065073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871534" y="5453871"/>
            <a:ext cx="10710693" cy="534781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871535" y="4820613"/>
            <a:ext cx="10709914" cy="534290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870756" y="4258259"/>
            <a:ext cx="10711472" cy="475105"/>
          </a:xfrm>
          <a:custGeom>
            <a:avLst/>
            <a:gdLst>
              <a:gd name="T0" fmla="*/ 20796 w 20796"/>
              <a:gd name="T1" fmla="*/ 72 h 2689"/>
              <a:gd name="T2" fmla="*/ 20796 w 20796"/>
              <a:gd name="T3" fmla="*/ 2617 h 2689"/>
              <a:gd name="T4" fmla="*/ 20796 w 20796"/>
              <a:gd name="T5" fmla="*/ 2689 h 2689"/>
              <a:gd name="T6" fmla="*/ 20725 w 20796"/>
              <a:gd name="T7" fmla="*/ 2689 h 2689"/>
              <a:gd name="T8" fmla="*/ 72 w 20796"/>
              <a:gd name="T9" fmla="*/ 2689 h 2689"/>
              <a:gd name="T10" fmla="*/ 0 w 20796"/>
              <a:gd name="T11" fmla="*/ 2689 h 2689"/>
              <a:gd name="T12" fmla="*/ 0 w 20796"/>
              <a:gd name="T13" fmla="*/ 2617 h 2689"/>
              <a:gd name="T14" fmla="*/ 0 w 20796"/>
              <a:gd name="T15" fmla="*/ 72 h 2689"/>
              <a:gd name="T16" fmla="*/ 0 w 20796"/>
              <a:gd name="T17" fmla="*/ 0 h 2689"/>
              <a:gd name="T18" fmla="*/ 72 w 20796"/>
              <a:gd name="T19" fmla="*/ 0 h 2689"/>
              <a:gd name="T20" fmla="*/ 20725 w 20796"/>
              <a:gd name="T21" fmla="*/ 0 h 2689"/>
              <a:gd name="T22" fmla="*/ 20796 w 20796"/>
              <a:gd name="T23" fmla="*/ 0 h 2689"/>
              <a:gd name="T24" fmla="*/ 20796 w 20796"/>
              <a:gd name="T25" fmla="*/ 72 h 2689"/>
              <a:gd name="T26" fmla="*/ 20653 w 20796"/>
              <a:gd name="T27" fmla="*/ 2546 h 2689"/>
              <a:gd name="T28" fmla="*/ 20653 w 20796"/>
              <a:gd name="T29" fmla="*/ 143 h 2689"/>
              <a:gd name="T30" fmla="*/ 144 w 20796"/>
              <a:gd name="T31" fmla="*/ 143 h 2689"/>
              <a:gd name="T32" fmla="*/ 144 w 20796"/>
              <a:gd name="T33" fmla="*/ 2546 h 2689"/>
              <a:gd name="T34" fmla="*/ 20653 w 20796"/>
              <a:gd name="T35" fmla="*/ 2546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</a:path>
            </a:pathLst>
          </a:cu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5" name="object 3"/>
          <p:cNvSpPr txBox="1"/>
          <p:nvPr/>
        </p:nvSpPr>
        <p:spPr>
          <a:xfrm>
            <a:off x="860615" y="1022138"/>
            <a:ext cx="10416621" cy="1441363"/>
          </a:xfrm>
          <a:prstGeom prst="rect">
            <a:avLst/>
          </a:prstGeom>
        </p:spPr>
        <p:txBody>
          <a:bodyPr vert="horz" wrap="square" lIns="96000" tIns="0" rIns="0" bIns="0" rtlCol="0" anchor="ctr" anchorCtr="0">
            <a:noAutofit/>
          </a:bodyPr>
          <a:lstStyle/>
          <a:p>
            <a:pPr marL="12700" algn="just">
              <a:lnSpc>
                <a:spcPct val="80000"/>
              </a:lnSpc>
            </a:pPr>
            <a:endParaRPr lang="ru-RU" sz="1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ject 3"/>
          <p:cNvSpPr txBox="1"/>
          <p:nvPr/>
        </p:nvSpPr>
        <p:spPr>
          <a:xfrm>
            <a:off x="986290" y="4087211"/>
            <a:ext cx="10595938" cy="568445"/>
          </a:xfrm>
          <a:prstGeom prst="rect">
            <a:avLst/>
          </a:prstGeom>
        </p:spPr>
        <p:txBody>
          <a:bodyPr vert="horz" wrap="square" lIns="96000" tIns="0" rIns="0" bIns="0" rtlCol="0" anchor="ctr" anchorCtr="0">
            <a:noAutofit/>
          </a:bodyPr>
          <a:lstStyle/>
          <a:p>
            <a:pPr marL="12700" algn="just">
              <a:lnSpc>
                <a:spcPct val="80000"/>
              </a:lnSpc>
            </a:pPr>
            <a:endParaRPr lang="ru-RU" sz="1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6093" y="4518213"/>
            <a:ext cx="45719" cy="65967"/>
          </a:xfrm>
          <a:prstGeom prst="rect">
            <a:avLst/>
          </a:prstGeom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511" y="225913"/>
            <a:ext cx="7885355" cy="6669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для предоставления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аттестационную комиссию: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6290" y="1154290"/>
            <a:ext cx="105789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педагогического работника – 1 лист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1, № 2 к Регламенту), в котором указываются фамилия, имя, отчество педагогического работника, сведения о месте работы и должности, сведения о квалификационной категории, на которую претендует педагогический работник, сведения о ранее присвоенной квалификационной категории (при наличии), сведения о государственных наградах (при наличии), номер телефона, адрес электронной почты.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(приложение №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профессиональном образовании, переподготовке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перемены фамилии прилагается копия свидетельства о браке);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наличие имеющейся квалификационной категории (приказ или запись в трудовой книжке).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702" y="4317102"/>
            <a:ext cx="4441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Опись документов индивидуальной папки.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2878" y="4918481"/>
            <a:ext cx="2692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Экспертное заключение.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6290" y="5551984"/>
            <a:ext cx="2661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>
            <a:extLst>
              <a:ext uri="{FF2B5EF4-FFF2-40B4-BE49-F238E27FC236}">
                <a16:creationId xmlns:a16="http://schemas.microsoft.com/office/drawing/2014/main" xmlns="" id="{6FA4C46F-5D12-76B5-8BC8-F8B04389451E}"/>
              </a:ext>
            </a:extLst>
          </p:cNvPr>
          <p:cNvSpPr txBox="1">
            <a:spLocks/>
          </p:cNvSpPr>
          <p:nvPr/>
        </p:nvSpPr>
        <p:spPr>
          <a:xfrm>
            <a:off x="2949762" y="1022141"/>
            <a:ext cx="5958876" cy="602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документов в папке: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2473668" y="1901650"/>
            <a:ext cx="7083295" cy="471179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626744" y="2773058"/>
            <a:ext cx="9035325" cy="436667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2473667" y="3567475"/>
            <a:ext cx="7083295" cy="436422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2473667" y="4347219"/>
            <a:ext cx="7108505" cy="475105"/>
          </a:xfrm>
          <a:custGeom>
            <a:avLst/>
            <a:gdLst>
              <a:gd name="T0" fmla="*/ 20796 w 20796"/>
              <a:gd name="T1" fmla="*/ 72 h 2689"/>
              <a:gd name="T2" fmla="*/ 20796 w 20796"/>
              <a:gd name="T3" fmla="*/ 2617 h 2689"/>
              <a:gd name="T4" fmla="*/ 20796 w 20796"/>
              <a:gd name="T5" fmla="*/ 2689 h 2689"/>
              <a:gd name="T6" fmla="*/ 20725 w 20796"/>
              <a:gd name="T7" fmla="*/ 2689 h 2689"/>
              <a:gd name="T8" fmla="*/ 72 w 20796"/>
              <a:gd name="T9" fmla="*/ 2689 h 2689"/>
              <a:gd name="T10" fmla="*/ 0 w 20796"/>
              <a:gd name="T11" fmla="*/ 2689 h 2689"/>
              <a:gd name="T12" fmla="*/ 0 w 20796"/>
              <a:gd name="T13" fmla="*/ 2617 h 2689"/>
              <a:gd name="T14" fmla="*/ 0 w 20796"/>
              <a:gd name="T15" fmla="*/ 72 h 2689"/>
              <a:gd name="T16" fmla="*/ 0 w 20796"/>
              <a:gd name="T17" fmla="*/ 0 h 2689"/>
              <a:gd name="T18" fmla="*/ 72 w 20796"/>
              <a:gd name="T19" fmla="*/ 0 h 2689"/>
              <a:gd name="T20" fmla="*/ 20725 w 20796"/>
              <a:gd name="T21" fmla="*/ 0 h 2689"/>
              <a:gd name="T22" fmla="*/ 20796 w 20796"/>
              <a:gd name="T23" fmla="*/ 0 h 2689"/>
              <a:gd name="T24" fmla="*/ 20796 w 20796"/>
              <a:gd name="T25" fmla="*/ 72 h 2689"/>
              <a:gd name="T26" fmla="*/ 20653 w 20796"/>
              <a:gd name="T27" fmla="*/ 2546 h 2689"/>
              <a:gd name="T28" fmla="*/ 20653 w 20796"/>
              <a:gd name="T29" fmla="*/ 143 h 2689"/>
              <a:gd name="T30" fmla="*/ 144 w 20796"/>
              <a:gd name="T31" fmla="*/ 143 h 2689"/>
              <a:gd name="T32" fmla="*/ 144 w 20796"/>
              <a:gd name="T33" fmla="*/ 2546 h 2689"/>
              <a:gd name="T34" fmla="*/ 20653 w 20796"/>
              <a:gd name="T35" fmla="*/ 2546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</a:path>
            </a:pathLst>
          </a:cu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3499680" y="1937184"/>
            <a:ext cx="528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21731" y="4384716"/>
            <a:ext cx="5967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(с титульным листом)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00039" y="3566298"/>
            <a:ext cx="3311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Экспертное заключение.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78816" y="2773058"/>
            <a:ext cx="8594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Опись документов индивидуальной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 (2 экземпляра, прошитые).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0020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с приложениями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939" y="1520403"/>
            <a:ext cx="432048" cy="444076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" y="864622"/>
            <a:ext cx="4038813" cy="56438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80020" y="972199"/>
            <a:ext cx="6437027" cy="714213"/>
          </a:xfrm>
          <a:prstGeom prst="rect">
            <a:avLst/>
          </a:prstGeom>
          <a:solidFill>
            <a:srgbClr val="13818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Убедительная просьба обращать внимание куда направляете заявление, должно быть министерство образования Приморского края,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ДЕПАРТАМЕНТ!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281544" y="1329305"/>
            <a:ext cx="806823" cy="357107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80023" y="1837194"/>
            <a:ext cx="6446913" cy="791719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указывайте номер сотового и рабочего телефона (т.к. Вам может позвонить сотрудник отдела с пояснениями или исправлениями), а также  электронную почту.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0023" y="2755805"/>
            <a:ext cx="6446914" cy="391982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подпись на заявлении обязательны.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80024" y="4999875"/>
            <a:ext cx="6446913" cy="626374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подавать заявление на аттестацию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ОФОРМЛЕНИЯ ИНДИВИДУАЛЬНОЙ ПАПКИ.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80023" y="4034116"/>
            <a:ext cx="6446914" cy="751819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прохождения аттестации по нескольким должностям заявления и индивидуальные папки подаются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каждой должности.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70133" y="3292327"/>
            <a:ext cx="6446914" cy="507402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 и должность, по которой подаётся заявление, должны совпадать.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5"/>
          <p:cNvSpPr txBox="1">
            <a:spLocks/>
          </p:cNvSpPr>
          <p:nvPr/>
        </p:nvSpPr>
        <p:spPr>
          <a:xfrm>
            <a:off x="656216" y="1037733"/>
            <a:ext cx="11080377" cy="1813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прежде чем подать заявление для установления квалификационной категории, проводит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самоанализ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деятельности в соответствии с Порядком проведения аттестации в целях установления квалификационной категории. (Приказ от 24 марта 2023 г. № 196 «Об  утверждении  Порядка проведения аттестации педагогических работников организаций, осуществляющих образовательную деятельность»)</a:t>
            </a:r>
          </a:p>
          <a:p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56216" y="3004790"/>
            <a:ext cx="11080377" cy="2901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аттестацию подается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месяца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действия квалификационной категории. Это время будет использовано для рассмотрения заявления для включения в график (30 календарных дней), а также для проведения всестороннего анализа экспертами краевой аттестационной комиссии (на основе документов индивидуальной папки), продолжительность которого для каждого педагогического работника не должна превышать 60 календарных дней.</a:t>
            </a:r>
          </a:p>
          <a:p>
            <a:pPr marL="0" indent="0" algn="just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документов отличается от предыдущего Регламента, на данный момент он не состоит из 2х этапов, как ранее (нет экспертных оценок и карт оценки деятельности педагога).</a:t>
            </a:r>
            <a:b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подается сразу с индивидуальной </a:t>
            </a:r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папкой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нельзя принести документы за месяц до окончания Вашей категории, вы должны принести за 3 месяца. Если категория заканчивается в декабре, вы должны подготовить документы в октябре.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9677" y="287121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с приложениями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142" y="4671373"/>
            <a:ext cx="647252" cy="6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0020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Опись документов индивидуальной папки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4631" y="1223319"/>
            <a:ext cx="6446913" cy="55628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документов делается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экземплярах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прошить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пронумеровать отдельно.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4629" y="1941501"/>
            <a:ext cx="6446914" cy="33255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СШИВАЕСЯ С ДРУГИМИ ДОКУМЕНТАМИ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510" y="2633757"/>
            <a:ext cx="6446913" cy="1028060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описи в «шапке» указывается Ф.И.О. аттестуемого полностью, без сокращений. Буквы Е или Ё пишутся в соответствии с паспортными данными. Далее пишется должность. Образовательное учреждение (ОО) указывается полностью, строго по уставу (как в печати учреждения).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6510" y="4016791"/>
            <a:ext cx="6446914" cy="691531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пункт описи имеет номер согласно номеру показателей экспертного заключения, которому он соответствует.</a:t>
            </a:r>
          </a:p>
        </p:txBody>
      </p:sp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0415" y="326449"/>
            <a:ext cx="432048" cy="444076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7" y="962061"/>
            <a:ext cx="4059764" cy="5571014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6947449" y="1699708"/>
            <a:ext cx="2099732" cy="1699708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6510" y="5132914"/>
            <a:ext cx="6468792" cy="95563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подробно прописать содержание документа, представленного в папке, например «Справка по результатам освоения образовательной программы 2019-2022г.» или «X городской конкурс вокалистов «Соловушка» диплом лауреата 3 степени».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923760" y="3485478"/>
            <a:ext cx="950838" cy="1062627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031543" y="4175847"/>
            <a:ext cx="1171935" cy="1434886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4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0020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Опись документов индивидуальной папки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516" y="3857478"/>
            <a:ext cx="6437027" cy="1155586"/>
          </a:xfrm>
          <a:prstGeom prst="rect">
            <a:avLst/>
          </a:prstGeom>
          <a:solidFill>
            <a:srgbClr val="13818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аттестовывается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учреждения как педагог, опись заверяет руководитель территориального органа управления образованием (обязательно) и ставится печать территориального органа управления образованием, а также печать образовательной организации.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4742" y="2831365"/>
            <a:ext cx="6446914" cy="632843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необходимо подписать аттестуемым и руководителем образовательной организации, поставить дату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ОО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0415" y="326449"/>
            <a:ext cx="432048" cy="444076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7" y="962061"/>
            <a:ext cx="3859999" cy="529688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6872146" y="3147786"/>
            <a:ext cx="1331332" cy="1865278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4516" y="1813807"/>
            <a:ext cx="6437027" cy="589350"/>
          </a:xfrm>
          <a:prstGeom prst="rect">
            <a:avLst/>
          </a:prstGeom>
          <a:solidFill>
            <a:srgbClr val="13818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содержит перечень документов педагогического работника, представленных в индивидуальной папке.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0020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Экспертное заключение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1440" y="3200678"/>
            <a:ext cx="5705506" cy="437053"/>
          </a:xfrm>
          <a:prstGeom prst="rect">
            <a:avLst/>
          </a:prstGeom>
          <a:solidFill>
            <a:srgbClr val="13818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работник, собрав индивидуальную папку, может провести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самоэкспертизу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определить сумму баллов.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594" y="912385"/>
            <a:ext cx="11357546" cy="1032214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показатели экспертного заключения для оценки профессиональной деятельности педагогических работников на соответствие квалификационным категориям (первой, высшей, педагог-методист, педагог-наставник) разработаны в соответствии с требованиями пунктов 35, 36, 50, 51 Порядка проведения аттестации педагогических работников организаций, осуществляющих образовательную деятельность, утвержденного приказом Министерства Просвещения Российской Федерации от 24 марта 2023 г.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51440" y="2175103"/>
            <a:ext cx="5666433" cy="89892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заключения включены в приложение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 к Регламенту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аттестационной комиссии. Каждый пункт экспертного заключения имеет свой балл,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отмечены пункты, обязательные для заполнения.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78173" y="3786691"/>
            <a:ext cx="5639700" cy="872914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 должен предоставить для аттестации все листы экспертного заключения.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аттестуемый заполняет только данные о себе на 1 странице: ФИО, должность, место работы по Уставу.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97709" y="4817759"/>
            <a:ext cx="5612967" cy="91606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краевой аттестационной комиссии по результатам всестороннего анализа профессиональной деятельности (на основании документов индивидуальной папки) ставят баллы, пишут вывод о соответствии или не соответствии заявленной категории.</a:t>
            </a:r>
          </a:p>
        </p:txBody>
      </p:sp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735" y="4437567"/>
            <a:ext cx="432048" cy="444076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528508" y="3168507"/>
            <a:ext cx="1434486" cy="501397"/>
          </a:xfrm>
          <a:prstGeom prst="straightConnector1">
            <a:avLst/>
          </a:prstGeom>
          <a:ln w="1270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" y="2130014"/>
            <a:ext cx="5482332" cy="397866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4441373" y="3786692"/>
            <a:ext cx="1556336" cy="591670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6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8401" y="2624567"/>
            <a:ext cx="556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0020" y="271645"/>
            <a:ext cx="6446916" cy="49888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Индивидуальная папка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2880" y="2929260"/>
            <a:ext cx="6437027" cy="437053"/>
          </a:xfrm>
          <a:prstGeom prst="rect">
            <a:avLst/>
          </a:prstGeom>
          <a:solidFill>
            <a:srgbClr val="138189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Убедительная просьба заполнять данные в табличке, кроме рег. № документов.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2993" y="927473"/>
            <a:ext cx="6446913" cy="1112575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папка педагогического работника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папка-накопитель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файлами (на кольцах). Имеет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заполненным ФИО педагога, должностью, местом работы (полным наименованием по Уставу).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корешке папки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указать Фамилию, инициалы педагога, должность, место работы (краткое название).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72880" y="2239413"/>
            <a:ext cx="6446914" cy="490612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«шапке» необходимо указывать полное наименование образовательного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(по Уставу).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80023" y="3530054"/>
            <a:ext cx="6446913" cy="1579827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разделители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7 критериями экспертного заключения. Последовательность документов, вкладываемых в индивидуальную папку (копии дипломов, грамот, благодарностей, скриншоты методических разработок и статей, учебно-методические материалы, справки),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показателям экспертного заключения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документах в правом верхнем углу нужно написать № показателя Экспертного заключения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п.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1.1).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0023" y="5225175"/>
            <a:ext cx="6446914" cy="885168"/>
          </a:xfrm>
          <a:prstGeom prst="rect">
            <a:avLst/>
          </a:prstGeom>
          <a:solidFill>
            <a:srgbClr val="1381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Аттестуемый имеет право (по своему усмотрению) включать в индивидуальную папку дополнительные материалы, элементы оформления и т.п., отражающие  его индивидуальность.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3" y="699939"/>
            <a:ext cx="4131156" cy="5939932"/>
          </a:xfrm>
          <a:prstGeom prst="rect">
            <a:avLst/>
          </a:prstGeom>
        </p:spPr>
      </p:pic>
      <p:pic>
        <p:nvPicPr>
          <p:cNvPr id="2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2082" y="1795337"/>
            <a:ext cx="432048" cy="444076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25" idx="1"/>
          </p:cNvCxnSpPr>
          <p:nvPr/>
        </p:nvCxnSpPr>
        <p:spPr>
          <a:xfrm flipH="1" flipV="1">
            <a:off x="4034118" y="1312433"/>
            <a:ext cx="938762" cy="1172286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28508" y="3168507"/>
            <a:ext cx="1434486" cy="501397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77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1368</Words>
  <Application>Microsoft Office PowerPoint</Application>
  <PresentationFormat>Произвольный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Перечень документов, необходимых для предоставления в аттестационную комиссию: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вы всегда можете обратиться по тел.: 2 41-43-77 (доб. 2) или написать на эл.почту : otdelattest@pkiro.ru.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Мария А. Ящук</cp:lastModifiedBy>
  <cp:revision>83</cp:revision>
  <dcterms:created xsi:type="dcterms:W3CDTF">2022-06-03T19:16:13Z</dcterms:created>
  <dcterms:modified xsi:type="dcterms:W3CDTF">2023-10-27T00:53:11Z</dcterms:modified>
</cp:coreProperties>
</file>